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1"/>
  </p:notesMasterIdLst>
  <p:sldIdLst>
    <p:sldId id="256" r:id="rId2"/>
    <p:sldId id="257" r:id="rId3"/>
    <p:sldId id="258" r:id="rId4"/>
    <p:sldId id="266" r:id="rId5"/>
    <p:sldId id="260" r:id="rId6"/>
    <p:sldId id="261" r:id="rId7"/>
    <p:sldId id="262" r:id="rId8"/>
    <p:sldId id="263" r:id="rId9"/>
    <p:sldId id="264" r:id="rId10"/>
    <p:sldId id="268" r:id="rId11"/>
    <p:sldId id="274" r:id="rId12"/>
    <p:sldId id="269" r:id="rId13"/>
    <p:sldId id="270" r:id="rId14"/>
    <p:sldId id="278" r:id="rId15"/>
    <p:sldId id="279" r:id="rId16"/>
    <p:sldId id="267" r:id="rId17"/>
    <p:sldId id="277" r:id="rId18"/>
    <p:sldId id="271" r:id="rId19"/>
    <p:sldId id="265" r:id="rId20"/>
  </p:sldIdLst>
  <p:sldSz cx="16256000" cy="9144000"/>
  <p:notesSz cx="16256000" cy="9144000"/>
  <p:embeddedFontLst>
    <p:embeddedFont>
      <p:font typeface="Calibri" panose="020F0502020204030204" pitchFamily="34" charset="0"/>
      <p:regular r:id="rId22"/>
      <p:bold r:id="rId23"/>
      <p:italic r:id="rId24"/>
      <p:boldItalic r:id="rId25"/>
    </p:embeddedFont>
    <p:embeddedFont>
      <p:font typeface="Oswald Medium" panose="020B0604020202020204" charset="0"/>
      <p:regular r:id="rId26"/>
      <p:bold r:id="rId27"/>
    </p:embeddedFont>
    <p:embeddedFont>
      <p:font typeface="Work Sans"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24"/>
    <p:restoredTop sz="94676"/>
  </p:normalViewPr>
  <p:slideViewPr>
    <p:cSldViewPr snapToGrid="0">
      <p:cViewPr varScale="1">
        <p:scale>
          <a:sx n="62" d="100"/>
          <a:sy n="62" d="100"/>
        </p:scale>
        <p:origin x="571"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920682" y="1544594"/>
            <a:ext cx="7503296" cy="7129849"/>
          </a:xfrm>
        </p:spPr>
        <p:txBody>
          <a:bodyPr/>
          <a:lstStyle/>
          <a:p>
            <a:pPr marL="514350" indent="-285750">
              <a:buFont typeface="Wingdings" panose="05000000000000000000" pitchFamily="2" charset="2"/>
              <a:buChar char="§"/>
            </a:pPr>
            <a:r>
              <a:rPr lang="en-US" sz="2400" dirty="0">
                <a:solidFill>
                  <a:schemeClr val="tx1"/>
                </a:solidFill>
              </a:rPr>
              <a:t>The model successfully converged, with variance estimates for random intercepts (batches: 0.03802) and residuals (0.02064). suggest that the model fits the data reasonably well, indicating minimal unexplained variability, and the SE (0.004423) confirming the reliability of this estimate.</a:t>
            </a:r>
          </a:p>
          <a:p>
            <a:pPr marL="228600" indent="0"/>
            <a:endParaRPr lang="en-US" sz="2400" dirty="0">
              <a:solidFill>
                <a:schemeClr val="tx1"/>
              </a:solidFill>
            </a:endParaRPr>
          </a:p>
          <a:p>
            <a:pPr marL="514350" indent="-285750">
              <a:buFont typeface="Wingdings" panose="05000000000000000000" pitchFamily="2" charset="2"/>
              <a:buChar char="§"/>
            </a:pPr>
            <a:r>
              <a:rPr lang="en-US" sz="2400" dirty="0">
                <a:solidFill>
                  <a:schemeClr val="tx1"/>
                </a:solidFill>
              </a:rPr>
              <a:t>The AR(1) autocorrelation (-0.2140) indicates weak negative correlation between adjacent time points. </a:t>
            </a:r>
          </a:p>
          <a:p>
            <a:pPr marL="514350" indent="-285750">
              <a:buFont typeface="Wingdings" panose="05000000000000000000" pitchFamily="2" charset="2"/>
              <a:buChar char="§"/>
            </a:pPr>
            <a:endParaRPr lang="en-US" sz="2400" dirty="0">
              <a:solidFill>
                <a:schemeClr val="tx1"/>
              </a:solidFill>
            </a:endParaRPr>
          </a:p>
          <a:p>
            <a:pPr marL="514350" indent="-285750">
              <a:buFont typeface="Wingdings" panose="05000000000000000000" pitchFamily="2" charset="2"/>
              <a:buChar char="§"/>
            </a:pPr>
            <a:r>
              <a:rPr lang="en-US" sz="2400" dirty="0">
                <a:solidFill>
                  <a:schemeClr val="tx1"/>
                </a:solidFill>
              </a:rPr>
              <a:t>Highly significant interactions for all two-way interactions (𝑝&lt;0.0001) while the three-way interaction (𝑝=0.6970) is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907999" y="1094739"/>
            <a:ext cx="5012683" cy="7744461"/>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A7E8FF-A215-440D-B56F-746A05E02531}"/>
              </a:ext>
            </a:extLst>
          </p:cNvPr>
          <p:cNvSpPr>
            <a:spLocks noGrp="1"/>
          </p:cNvSpPr>
          <p:nvPr>
            <p:ph type="body" idx="1"/>
          </p:nvPr>
        </p:nvSpPr>
        <p:spPr>
          <a:xfrm>
            <a:off x="2506364" y="2097230"/>
            <a:ext cx="11963400" cy="3333751"/>
          </a:xfrm>
        </p:spPr>
        <p:txBody>
          <a:bodyPr/>
          <a:lstStyle/>
          <a:p>
            <a:pPr marL="571500" indent="-342900">
              <a:buFont typeface="Wingdings" panose="05000000000000000000" pitchFamily="2" charset="2"/>
              <a:buChar char="§"/>
            </a:pPr>
            <a:r>
              <a:rPr lang="en-US" sz="2400" dirty="0">
                <a:solidFill>
                  <a:schemeClr val="tx1"/>
                </a:solidFill>
              </a:rPr>
              <a:t>While both the inoculation method and thickness are significant, this is just the main effects for the model.  Therefore, we need to focus on the interaction terms.</a:t>
            </a:r>
          </a:p>
          <a:p>
            <a:pPr marL="571500" indent="-342900">
              <a:buFont typeface="Wingdings" panose="05000000000000000000" pitchFamily="2" charset="2"/>
              <a:buChar char="§"/>
            </a:pPr>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All interaction contrasts are significant, with Dry vs. Wet at 1/8 inches and 1/4 vs. 1/8 inches for Dry being highly significant.</a:t>
            </a:r>
          </a:p>
          <a:p>
            <a:pPr marL="228600" indent="0"/>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This highlights that the bacteria seems to grow higher when dry inoculated at the two thicknesses levels (especially on 1/8 inches)</a:t>
            </a:r>
          </a:p>
        </p:txBody>
      </p:sp>
      <p:sp>
        <p:nvSpPr>
          <p:cNvPr id="3" name="Title 2">
            <a:extLst>
              <a:ext uri="{FF2B5EF4-FFF2-40B4-BE49-F238E27FC236}">
                <a16:creationId xmlns:a16="http://schemas.microsoft.com/office/drawing/2014/main" id="{E21CA726-2BC0-4D18-858A-04541ABA5EB6}"/>
              </a:ext>
            </a:extLst>
          </p:cNvPr>
          <p:cNvSpPr>
            <a:spLocks noGrp="1"/>
          </p:cNvSpPr>
          <p:nvPr>
            <p:ph type="title"/>
          </p:nvPr>
        </p:nvSpPr>
        <p:spPr/>
        <p:txBody>
          <a:bodyPr/>
          <a:lstStyle/>
          <a:p>
            <a:r>
              <a:rPr lang="en-US" sz="4400" dirty="0">
                <a:solidFill>
                  <a:schemeClr val="accent6"/>
                </a:solidFill>
              </a:rPr>
              <a:t>Contrast Result</a:t>
            </a:r>
          </a:p>
        </p:txBody>
      </p:sp>
      <p:pic>
        <p:nvPicPr>
          <p:cNvPr id="5" name="Picture 4" descr="A screenshot of a table&#10;&#10;Description automatically generated">
            <a:extLst>
              <a:ext uri="{FF2B5EF4-FFF2-40B4-BE49-F238E27FC236}">
                <a16:creationId xmlns:a16="http://schemas.microsoft.com/office/drawing/2014/main" id="{24AA24C3-CED3-557D-1663-1E951FCA72E2}"/>
              </a:ext>
            </a:extLst>
          </p:cNvPr>
          <p:cNvPicPr>
            <a:picLocks noChangeAspect="1"/>
          </p:cNvPicPr>
          <p:nvPr/>
        </p:nvPicPr>
        <p:blipFill>
          <a:blip r:embed="rId2"/>
          <a:stretch>
            <a:fillRect/>
          </a:stretch>
        </p:blipFill>
        <p:spPr>
          <a:xfrm>
            <a:off x="4514850" y="5710483"/>
            <a:ext cx="7302500" cy="3333750"/>
          </a:xfrm>
          <a:prstGeom prst="rect">
            <a:avLst/>
          </a:prstGeom>
        </p:spPr>
      </p:pic>
    </p:spTree>
    <p:extLst>
      <p:ext uri="{BB962C8B-B14F-4D97-AF65-F5344CB8AC3E}">
        <p14:creationId xmlns:p14="http://schemas.microsoft.com/office/powerpoint/2010/main" val="75358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883604" y="1180792"/>
            <a:ext cx="4908885" cy="7283141"/>
          </a:xfrm>
        </p:spPr>
        <p:txBody>
          <a:bodyPr/>
          <a:lstStyle/>
          <a:p>
            <a:pPr marL="571500" indent="-342900">
              <a:buFont typeface="Arial" panose="020B0604020202020204" pitchFamily="34" charset="0"/>
              <a:buChar char="•"/>
            </a:pPr>
            <a:r>
              <a:rPr lang="en-US" sz="2400" dirty="0">
                <a:solidFill>
                  <a:schemeClr val="tx1"/>
                </a:solidFill>
              </a:rPr>
              <a:t>The estimates for the Salmonella levels is largest with a dry inoculation at 1/8 of an inch, while the smallest was at 1/4 of an inch.</a:t>
            </a:r>
          </a:p>
          <a:p>
            <a:pPr marL="228600" indent="0"/>
            <a:endParaRPr lang="en-US" sz="2400" dirty="0">
              <a:solidFill>
                <a:schemeClr val="tx1"/>
              </a:solidFill>
            </a:endParaRPr>
          </a:p>
          <a:p>
            <a:pPr marL="571500" indent="-342900">
              <a:buFont typeface="Arial" panose="020B0604020202020204" pitchFamily="34" charset="0"/>
              <a:buChar char="•"/>
            </a:pPr>
            <a:r>
              <a:rPr lang="en-US" sz="2400" dirty="0">
                <a:solidFill>
                  <a:schemeClr val="tx1"/>
                </a:solidFill>
              </a:rPr>
              <a:t>Significant differences are observed between Dry and Wet methods, with Wet generally performing better at 1/4-inch thickness and more noticeable differences at 1/8-inch thickness.</a:t>
            </a:r>
          </a:p>
          <a:p>
            <a:pPr marL="571500" indent="-342900">
              <a:buFont typeface="Arial" panose="020B0604020202020204" pitchFamily="34" charset="0"/>
              <a:buChar char="•"/>
            </a:pPr>
            <a:endParaRPr lang="en-US" sz="2400" dirty="0">
              <a:solidFill>
                <a:schemeClr val="tx1"/>
              </a:solidFill>
            </a:endParaRP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180017" y="1180791"/>
            <a:ext cx="8953204"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588436" y="4331764"/>
            <a:ext cx="6821538" cy="4812236"/>
          </a:xfrm>
        </p:spPr>
        <p:txBody>
          <a:bodyPr/>
          <a:lstStyle/>
          <a:p>
            <a:pPr marL="571500" indent="-342900" algn="just">
              <a:buFont typeface="Wingdings" panose="05000000000000000000" pitchFamily="2" charset="2"/>
              <a:buChar char="§"/>
            </a:pPr>
            <a:r>
              <a:rPr lang="en-US" sz="2000" dirty="0">
                <a:solidFill>
                  <a:schemeClr val="tx1"/>
                </a:solidFill>
              </a:rPr>
              <a:t>The interaction between inoculation method and time (Week) is evident, with Dry inoculation showing an increase in Week 5 and Wet inoculation peaking earlier. This indicates that the timing of bacterial growth depends on the inoculation method used.</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“Method*Week”</a:t>
            </a:r>
          </a:p>
        </p:txBody>
      </p:sp>
      <p:pic>
        <p:nvPicPr>
          <p:cNvPr id="6" name="Picture 5">
            <a:extLst>
              <a:ext uri="{FF2B5EF4-FFF2-40B4-BE49-F238E27FC236}">
                <a16:creationId xmlns:a16="http://schemas.microsoft.com/office/drawing/2014/main" id="{7B75A232-3F9B-4FC3-9DF2-91AC2EF6C530}"/>
              </a:ext>
            </a:extLst>
          </p:cNvPr>
          <p:cNvPicPr>
            <a:picLocks noChangeAspect="1"/>
          </p:cNvPicPr>
          <p:nvPr/>
        </p:nvPicPr>
        <p:blipFill>
          <a:blip r:embed="rId2"/>
          <a:stretch>
            <a:fillRect/>
          </a:stretch>
        </p:blipFill>
        <p:spPr>
          <a:xfrm>
            <a:off x="2743200" y="1752600"/>
            <a:ext cx="6512011" cy="2819400"/>
          </a:xfrm>
          <a:prstGeom prst="rect">
            <a:avLst/>
          </a:prstGeom>
        </p:spPr>
      </p:pic>
      <p:pic>
        <p:nvPicPr>
          <p:cNvPr id="7" name="Picture 6">
            <a:extLst>
              <a:ext uri="{FF2B5EF4-FFF2-40B4-BE49-F238E27FC236}">
                <a16:creationId xmlns:a16="http://schemas.microsoft.com/office/drawing/2014/main" id="{6A50E84E-51F8-425A-9EDF-954621DBF0C7}"/>
              </a:ext>
            </a:extLst>
          </p:cNvPr>
          <p:cNvPicPr>
            <a:picLocks noChangeAspect="1"/>
          </p:cNvPicPr>
          <p:nvPr/>
        </p:nvPicPr>
        <p:blipFill>
          <a:blip r:embed="rId3"/>
          <a:stretch>
            <a:fillRect/>
          </a:stretch>
        </p:blipFill>
        <p:spPr>
          <a:xfrm>
            <a:off x="9734878" y="1902889"/>
            <a:ext cx="5562787" cy="2428875"/>
          </a:xfrm>
          <a:prstGeom prst="rect">
            <a:avLst/>
          </a:prstGeom>
        </p:spPr>
      </p:pic>
      <p:sp>
        <p:nvSpPr>
          <p:cNvPr id="8" name="TextBox 7">
            <a:extLst>
              <a:ext uri="{FF2B5EF4-FFF2-40B4-BE49-F238E27FC236}">
                <a16:creationId xmlns:a16="http://schemas.microsoft.com/office/drawing/2014/main" id="{FA2277F0-564D-485D-978E-280C493687E8}"/>
              </a:ext>
            </a:extLst>
          </p:cNvPr>
          <p:cNvSpPr txBox="1"/>
          <p:nvPr/>
        </p:nvSpPr>
        <p:spPr>
          <a:xfrm>
            <a:off x="10083113" y="5313405"/>
            <a:ext cx="5412260" cy="2862322"/>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Work Sans" panose="020B0604020202020204" charset="0"/>
              </a:rPr>
              <a:t>The interaction between Inoculation Method and Week is significant, with differences in bacterial growth patterns being particularly pronounced for Week 5, where the Dry method shows significantly higher responses than Wet. This suggests the impact of inoculation method depends on the week of measurement.</a:t>
            </a:r>
          </a:p>
        </p:txBody>
      </p:sp>
    </p:spTree>
    <p:extLst>
      <p:ext uri="{BB962C8B-B14F-4D97-AF65-F5344CB8AC3E}">
        <p14:creationId xmlns:p14="http://schemas.microsoft.com/office/powerpoint/2010/main" val="3366140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656094" y="4739537"/>
            <a:ext cx="6821538" cy="4812236"/>
          </a:xfrm>
        </p:spPr>
        <p:txBody>
          <a:bodyPr/>
          <a:lstStyle/>
          <a:p>
            <a:pPr marL="571500" indent="-342900" algn="just">
              <a:buFont typeface="Wingdings" panose="05000000000000000000" pitchFamily="2" charset="2"/>
              <a:buChar char="§"/>
            </a:pPr>
            <a:r>
              <a:rPr lang="en-US" sz="2000" dirty="0">
                <a:solidFill>
                  <a:schemeClr val="tx1"/>
                </a:solidFill>
              </a:rPr>
              <a:t>The 1/8-inch thickness facilitates higher bacterial growth compared to 1/4-inch across all weeks, with Week 2 showing the highest </a:t>
            </a:r>
            <a:r>
              <a:rPr lang="en-US" sz="2000" dirty="0" err="1">
                <a:solidFill>
                  <a:schemeClr val="tx1"/>
                </a:solidFill>
              </a:rPr>
              <a:t>LSMean</a:t>
            </a:r>
            <a:r>
              <a:rPr lang="en-US" sz="2000" dirty="0">
                <a:solidFill>
                  <a:schemeClr val="tx1"/>
                </a:solidFill>
              </a:rPr>
              <a:t> for 1/8-inch. This highlights that the combination of thinner slices and Week 2 conditions create the most favorable environment for bacterial growth.</a:t>
            </a: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“Thickness*Week”</a:t>
            </a:r>
          </a:p>
        </p:txBody>
      </p:sp>
      <p:sp>
        <p:nvSpPr>
          <p:cNvPr id="8" name="TextBox 7">
            <a:extLst>
              <a:ext uri="{FF2B5EF4-FFF2-40B4-BE49-F238E27FC236}">
                <a16:creationId xmlns:a16="http://schemas.microsoft.com/office/drawing/2014/main" id="{FA2277F0-564D-485D-978E-280C493687E8}"/>
              </a:ext>
            </a:extLst>
          </p:cNvPr>
          <p:cNvSpPr txBox="1"/>
          <p:nvPr/>
        </p:nvSpPr>
        <p:spPr>
          <a:xfrm>
            <a:off x="10083113" y="5142576"/>
            <a:ext cx="5474044" cy="3477875"/>
          </a:xfrm>
          <a:prstGeom prst="rect">
            <a:avLst/>
          </a:prstGeom>
          <a:noFill/>
        </p:spPr>
        <p:txBody>
          <a:bodyPr wrap="square" rtlCol="0">
            <a:spAutoFit/>
          </a:bodyPr>
          <a:lstStyle/>
          <a:p>
            <a:pPr marL="342900" indent="-342900" algn="just">
              <a:buFont typeface="Wingdings" panose="05000000000000000000" pitchFamily="2" charset="2"/>
              <a:buChar char="§"/>
            </a:pPr>
            <a:r>
              <a:rPr lang="en-US" sz="2000" dirty="0">
                <a:latin typeface="Work Sans" panose="020B0604020202020204" charset="0"/>
              </a:rPr>
              <a:t>The 1/8-inch thickness shows greater variability in bacterial growth across weeks, highlighting its susceptibility. Thickness differences are most significant in Weeks 1 and 2, where thinner slices (1/8-inch) show much higher bacterial growth than thicker slices (1/4-inch). By Week 5, the effect of thickness diminishes, suggesting bacterial growth stabilizes between the two thicknesses.</a:t>
            </a:r>
          </a:p>
        </p:txBody>
      </p:sp>
      <p:pic>
        <p:nvPicPr>
          <p:cNvPr id="5" name="Picture 4">
            <a:extLst>
              <a:ext uri="{FF2B5EF4-FFF2-40B4-BE49-F238E27FC236}">
                <a16:creationId xmlns:a16="http://schemas.microsoft.com/office/drawing/2014/main" id="{7EBD8631-7B07-4ACB-B4F1-0F1731AE1A22}"/>
              </a:ext>
            </a:extLst>
          </p:cNvPr>
          <p:cNvPicPr>
            <a:picLocks noChangeAspect="1"/>
          </p:cNvPicPr>
          <p:nvPr/>
        </p:nvPicPr>
        <p:blipFill>
          <a:blip r:embed="rId2"/>
          <a:stretch>
            <a:fillRect/>
          </a:stretch>
        </p:blipFill>
        <p:spPr>
          <a:xfrm>
            <a:off x="3052119" y="1902888"/>
            <a:ext cx="6240162" cy="3917143"/>
          </a:xfrm>
          <a:prstGeom prst="rect">
            <a:avLst/>
          </a:prstGeom>
        </p:spPr>
      </p:pic>
      <p:pic>
        <p:nvPicPr>
          <p:cNvPr id="9" name="Picture 8">
            <a:extLst>
              <a:ext uri="{FF2B5EF4-FFF2-40B4-BE49-F238E27FC236}">
                <a16:creationId xmlns:a16="http://schemas.microsoft.com/office/drawing/2014/main" id="{EFE2CC0B-22D1-4AFA-8ED0-7D0F791B1B41}"/>
              </a:ext>
            </a:extLst>
          </p:cNvPr>
          <p:cNvPicPr>
            <a:picLocks noChangeAspect="1"/>
          </p:cNvPicPr>
          <p:nvPr/>
        </p:nvPicPr>
        <p:blipFill>
          <a:blip r:embed="rId3"/>
          <a:stretch>
            <a:fillRect/>
          </a:stretch>
        </p:blipFill>
        <p:spPr>
          <a:xfrm>
            <a:off x="10083113" y="2025864"/>
            <a:ext cx="4794422" cy="2713673"/>
          </a:xfrm>
          <a:prstGeom prst="rect">
            <a:avLst/>
          </a:prstGeom>
        </p:spPr>
      </p:pic>
    </p:spTree>
    <p:extLst>
      <p:ext uri="{BB962C8B-B14F-4D97-AF65-F5344CB8AC3E}">
        <p14:creationId xmlns:p14="http://schemas.microsoft.com/office/powerpoint/2010/main" val="26944722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747936" y="1447800"/>
            <a:ext cx="6106859"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the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2" name="Picture 1" descr="A screenshot of a graph&#10;&#10;Description automatically generated">
            <a:extLst>
              <a:ext uri="{FF2B5EF4-FFF2-40B4-BE49-F238E27FC236}">
                <a16:creationId xmlns:a16="http://schemas.microsoft.com/office/drawing/2014/main" id="{F2724CCF-6145-A34A-078E-ABBD8D41FFDF}"/>
              </a:ext>
            </a:extLst>
          </p:cNvPr>
          <p:cNvPicPr>
            <a:picLocks noChangeAspect="1"/>
          </p:cNvPicPr>
          <p:nvPr/>
        </p:nvPicPr>
        <p:blipFill>
          <a:blip r:embed="rId3"/>
          <a:stretch>
            <a:fillRect/>
          </a:stretch>
        </p:blipFill>
        <p:spPr>
          <a:xfrm>
            <a:off x="2184400" y="1447800"/>
            <a:ext cx="7563536" cy="68580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CD07D7A9-E9FA-43D8-7CEB-73ABFBDD7393}"/>
              </a:ext>
            </a:extLst>
          </p:cNvPr>
          <p:cNvSpPr>
            <a:spLocks noGrp="1"/>
          </p:cNvSpPr>
          <p:nvPr>
            <p:ph type="body" idx="1"/>
          </p:nvPr>
        </p:nvSpPr>
        <p:spPr>
          <a:xfrm>
            <a:off x="3018413" y="1392381"/>
            <a:ext cx="11777492" cy="6858000"/>
          </a:xfrm>
        </p:spPr>
        <p:txBody>
          <a:bodyPr/>
          <a:lstStyle/>
          <a:p>
            <a:pPr marL="228600" indent="0"/>
            <a:endParaRPr lang="en-US" sz="2500" dirty="0">
              <a:solidFill>
                <a:schemeClr val="tx1"/>
              </a:solidFill>
            </a:endParaRPr>
          </a:p>
          <a:p>
            <a:pPr marL="228600" indent="0"/>
            <a:endParaRPr lang="en-US" sz="2500" dirty="0">
              <a:solidFill>
                <a:schemeClr val="tx1"/>
              </a:solidFill>
            </a:endParaRPr>
          </a:p>
          <a:p>
            <a:pPr marL="914400" indent="-685800">
              <a:buFont typeface="Wingdings" panose="05000000000000000000" pitchFamily="2" charset="2"/>
              <a:buChar char="v"/>
            </a:pPr>
            <a:endParaRPr lang="en-US" sz="2500" dirty="0">
              <a:solidFill>
                <a:schemeClr val="tx1"/>
              </a:solidFill>
            </a:endParaRPr>
          </a:p>
          <a:p>
            <a:pPr marL="228600" indent="0"/>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Since bacteria growth is stronger in dry and thick beef jerky, to reduce the bacteria effect, the client might emphasize on making wet and less thin jerky. </a:t>
            </a:r>
          </a:p>
          <a:p>
            <a:pPr marL="914400" indent="-685800">
              <a:buFont typeface="Wingdings" panose="05000000000000000000" pitchFamily="2" charset="2"/>
              <a:buChar char="v"/>
            </a:pPr>
            <a:endParaRPr lang="en-US" sz="2500" dirty="0">
              <a:solidFill>
                <a:schemeClr val="tx1"/>
              </a:solidFill>
            </a:endParaRPr>
          </a:p>
          <a:p>
            <a:pPr marL="914400" indent="-685800">
              <a:buFont typeface="Wingdings" panose="05000000000000000000" pitchFamily="2" charset="2"/>
              <a:buChar char="v"/>
            </a:pPr>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If both slices will be used, prioritize the </a:t>
            </a:r>
            <a:r>
              <a:rPr lang="en-US" sz="2500" b="1" dirty="0">
                <a:solidFill>
                  <a:schemeClr val="tx1"/>
                </a:solidFill>
              </a:rPr>
              <a:t>wet inoculation method</a:t>
            </a:r>
            <a:r>
              <a:rPr lang="en-US" sz="2500" dirty="0">
                <a:solidFill>
                  <a:schemeClr val="tx1"/>
                </a:solidFill>
              </a:rPr>
              <a:t> over dry, as it consistently results in lower bacterial growth</a:t>
            </a:r>
          </a:p>
          <a:p>
            <a:pPr marL="914400" indent="-685800">
              <a:buFont typeface="Wingdings" panose="05000000000000000000" pitchFamily="2" charset="2"/>
              <a:buChar char="v"/>
            </a:pPr>
            <a:endParaRPr lang="en-US" sz="2500" dirty="0">
              <a:solidFill>
                <a:schemeClr val="tx1"/>
              </a:solidFill>
            </a:endParaRPr>
          </a:p>
          <a:p>
            <a:pPr marL="914400" indent="-685800">
              <a:buFont typeface="Wingdings" panose="05000000000000000000" pitchFamily="2" charset="2"/>
              <a:buChar char="v"/>
            </a:pPr>
            <a:r>
              <a:rPr lang="en-US" sz="2500" dirty="0">
                <a:solidFill>
                  <a:schemeClr val="tx1"/>
                </a:solidFill>
              </a:rPr>
              <a:t>To reduce bacterial growth, focus on critical weeks: prioritize monitoring Week 2 and Week 5 for inoculation methods, as these show significant differences between the dry and wet methods, and Week 1 and Week 2 for thickness, as 1/8-inch slices are more prone to bacterial growth. </a:t>
            </a:r>
          </a:p>
          <a:p>
            <a:pPr marL="914400" indent="-685800">
              <a:buFont typeface="Wingdings" panose="05000000000000000000" pitchFamily="2" charset="2"/>
              <a:buChar char="v"/>
            </a:pPr>
            <a:endParaRPr lang="en-US" sz="2500" dirty="0">
              <a:solidFill>
                <a:schemeClr val="tx1"/>
              </a:solidFill>
            </a:endParaRPr>
          </a:p>
          <a:p>
            <a:pPr marL="228600" indent="0"/>
            <a:endParaRPr lang="en-US" sz="2500" dirty="0">
              <a:solidFill>
                <a:schemeClr val="tx1"/>
              </a:solidFill>
            </a:endParaRPr>
          </a:p>
        </p:txBody>
      </p:sp>
      <p:sp>
        <p:nvSpPr>
          <p:cNvPr id="5" name="Title 2">
            <a:extLst>
              <a:ext uri="{FF2B5EF4-FFF2-40B4-BE49-F238E27FC236}">
                <a16:creationId xmlns:a16="http://schemas.microsoft.com/office/drawing/2014/main" id="{5518D603-0E2C-2EA9-7D7D-6322712C9EE7}"/>
              </a:ext>
            </a:extLst>
          </p:cNvPr>
          <p:cNvSpPr>
            <a:spLocks noGrp="1"/>
          </p:cNvSpPr>
          <p:nvPr>
            <p:ph type="title"/>
          </p:nvPr>
        </p:nvSpPr>
        <p:spPr/>
        <p:txBody>
          <a:bodyPr/>
          <a:lstStyle/>
          <a:p>
            <a:r>
              <a:rPr lang="en-US" sz="4600" dirty="0">
                <a:solidFill>
                  <a:schemeClr val="accent6"/>
                </a:solidFill>
              </a:rPr>
              <a:t>Conclusion</a:t>
            </a:r>
          </a:p>
        </p:txBody>
      </p:sp>
    </p:spTree>
    <p:extLst>
      <p:ext uri="{BB962C8B-B14F-4D97-AF65-F5344CB8AC3E}">
        <p14:creationId xmlns:p14="http://schemas.microsoft.com/office/powerpoint/2010/main" val="7939625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dirty="0">
                <a:solidFill>
                  <a:schemeClr val="tx1"/>
                </a:solidFill>
              </a:rPr>
              <a:t>The consumption of beef jerky has been linked to several illnesses and hospitalizations, most of which involving E. Coli or Salmonella. (Brown et al., 2024).</a:t>
            </a:r>
            <a:endParaRPr sz="3200" dirty="0">
              <a:solidFill>
                <a:schemeClr val="tx1"/>
              </a:solidFill>
            </a:endParaRPr>
          </a:p>
          <a:p>
            <a:pPr marL="0" lvl="0" indent="0" algn="l" rtl="0">
              <a:spcBef>
                <a:spcPts val="0"/>
              </a:spcBef>
              <a:spcAft>
                <a:spcPts val="0"/>
              </a:spcAft>
              <a:buNone/>
            </a:pPr>
            <a:endParaRPr lang="en-US" sz="3200" dirty="0">
              <a:solidFill>
                <a:schemeClr val="tx1"/>
              </a:solidFill>
            </a:endParaRPr>
          </a:p>
          <a:p>
            <a:pPr marL="0" lvl="0" indent="0" algn="l" rtl="0">
              <a:spcBef>
                <a:spcPts val="0"/>
              </a:spcBef>
              <a:spcAft>
                <a:spcPts val="0"/>
              </a:spcAft>
              <a:buNone/>
            </a:pPr>
            <a:r>
              <a:rPr lang="en-US" sz="3200" dirty="0">
                <a:solidFill>
                  <a:schemeClr val="tx1"/>
                </a:solidFill>
              </a:rPr>
              <a:t>Our clients were interested in the effect of two different inoculation methods on Salmonella populations in beef jerky of different thicknesses. The variables involved were: </a:t>
            </a:r>
            <a:endParaRPr sz="3200" dirty="0">
              <a:solidFill>
                <a:schemeClr val="tx1"/>
              </a:solidFill>
            </a:endParaRPr>
          </a:p>
          <a:p>
            <a:pPr lvl="0" indent="-419100">
              <a:buClr>
                <a:srgbClr val="D00000"/>
              </a:buClr>
              <a:buSzPts val="3000"/>
              <a:buChar char="●"/>
            </a:pPr>
            <a:r>
              <a:rPr lang="en-US" sz="3200" dirty="0">
                <a:solidFill>
                  <a:schemeClr val="tx1"/>
                </a:solidFill>
              </a:rPr>
              <a:t>Salmonella counts </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Inoculation methods (dry and wet)</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Thickness (¼ inch and ⅛ inch)</a:t>
            </a:r>
            <a:endParaRPr sz="3200" dirty="0">
              <a:solidFill>
                <a:schemeClr val="tx1"/>
              </a:solidFill>
            </a:endParaRPr>
          </a:p>
          <a:p>
            <a:pPr marL="457200" lvl="0" indent="-419100" algn="l" rtl="0">
              <a:spcBef>
                <a:spcPts val="0"/>
              </a:spcBef>
              <a:spcAft>
                <a:spcPts val="0"/>
              </a:spcAft>
              <a:buClr>
                <a:srgbClr val="D00000"/>
              </a:buClr>
              <a:buSzPts val="3000"/>
              <a:buChar char="●"/>
            </a:pPr>
            <a:r>
              <a:rPr lang="en-US" sz="3200" dirty="0">
                <a:solidFill>
                  <a:schemeClr val="tx1"/>
                </a:solidFill>
              </a:rPr>
              <a:t>Time (weeks 1-5)</a:t>
            </a:r>
            <a:endParaRPr sz="32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repeated measures over time: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5 equally spaced time points (Weeks 1-5)</a:t>
            </a:r>
          </a:p>
          <a:p>
            <a:pPr marL="457200" lvl="0" indent="-482600" algn="l" rtl="0">
              <a:spcBef>
                <a:spcPts val="0"/>
              </a:spcBef>
              <a:spcAft>
                <a:spcPts val="0"/>
              </a:spcAft>
              <a:buClr>
                <a:srgbClr val="D00000"/>
              </a:buClr>
              <a:buSzPts val="4000"/>
              <a:buChar char="●"/>
            </a:pPr>
            <a:r>
              <a:rPr lang="en-US" sz="4000" dirty="0">
                <a:solidFill>
                  <a:schemeClr val="tx1"/>
                </a:solidFill>
              </a:rPr>
              <a:t>5 Batches</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a:xfrm>
            <a:off x="3544886" y="1676400"/>
            <a:ext cx="11745914" cy="6858000"/>
          </a:xfrm>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338191" y="1889687"/>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Client wanted contrasts for:</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p>
          <a:p>
            <a:pPr marL="457200" lvl="0" indent="-387350" algn="l" rtl="0">
              <a:spcBef>
                <a:spcPts val="0"/>
              </a:spcBef>
              <a:spcAft>
                <a:spcPts val="0"/>
              </a:spcAft>
              <a:buClr>
                <a:srgbClr val="D00000"/>
              </a:buClr>
              <a:buSzPts val="2500"/>
              <a:buChar char="●"/>
            </a:pPr>
            <a:r>
              <a:rPr lang="en-US" sz="2500" dirty="0">
                <a:solidFill>
                  <a:schemeClr val="tx1"/>
                </a:solidFill>
              </a:rPr>
              <a:t>Difference in the interaction of these variables</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indent="0"/>
            <a:r>
              <a:rPr lang="en-US" sz="2500" dirty="0">
                <a:solidFill>
                  <a:schemeClr val="tx1"/>
                </a:solidFill>
              </a:rPr>
              <a:t>Generated dataset with five batches and identical response variables across batches. (Brown et al., 2024).</a:t>
            </a:r>
          </a:p>
          <a:p>
            <a:pPr marL="0" lvl="0" indent="0" algn="l" rtl="0">
              <a:spcBef>
                <a:spcPts val="0"/>
              </a:spcBef>
              <a:spcAft>
                <a:spcPts val="0"/>
              </a:spcAft>
              <a:buNone/>
            </a:pPr>
            <a:r>
              <a:rPr lang="en-US" sz="2500" dirty="0">
                <a:solidFill>
                  <a:schemeClr val="tx1"/>
                </a:solidFill>
              </a:rPr>
              <a:t>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so we chose to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2" name="Picture 1" descr="A screenshot of a computer&#10;&#10;Description automatically generated">
            <a:extLst>
              <a:ext uri="{FF2B5EF4-FFF2-40B4-BE49-F238E27FC236}">
                <a16:creationId xmlns:a16="http://schemas.microsoft.com/office/drawing/2014/main" id="{C54B94A2-6DE0-F018-CB3A-A8E89050D325}"/>
              </a:ext>
            </a:extLst>
          </p:cNvPr>
          <p:cNvPicPr>
            <a:picLocks noChangeAspect="1"/>
          </p:cNvPicPr>
          <p:nvPr/>
        </p:nvPicPr>
        <p:blipFill>
          <a:blip r:embed="rId3"/>
          <a:stretch>
            <a:fillRect/>
          </a:stretch>
        </p:blipFill>
        <p:spPr>
          <a:xfrm>
            <a:off x="3571463" y="4668983"/>
            <a:ext cx="10576337" cy="41447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361935" y="1964938"/>
            <a:ext cx="9585757"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699"/>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xfrm>
            <a:off x="3544886" y="1367589"/>
            <a:ext cx="11745914" cy="685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Since this is a repeated measures experiment, we need to account for this variance by selecting a covariance structure. </a:t>
            </a:r>
          </a:p>
          <a:p>
            <a:pPr marL="0" lvl="0" indent="0" algn="l" rtl="0">
              <a:spcBef>
                <a:spcPts val="0"/>
              </a:spcBef>
              <a:spcAft>
                <a:spcPts val="0"/>
              </a:spcAft>
              <a:buNone/>
            </a:pPr>
            <a:endParaRPr lang="en-US"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2" name="Picture 1" descr="A table with numbers and letters&#10;&#10;Description automatically generated">
            <a:extLst>
              <a:ext uri="{FF2B5EF4-FFF2-40B4-BE49-F238E27FC236}">
                <a16:creationId xmlns:a16="http://schemas.microsoft.com/office/drawing/2014/main" id="{D765473C-EDD1-0E99-46F0-A841D1A3F7EA}"/>
              </a:ext>
            </a:extLst>
          </p:cNvPr>
          <p:cNvPicPr>
            <a:picLocks noChangeAspect="1"/>
          </p:cNvPicPr>
          <p:nvPr/>
        </p:nvPicPr>
        <p:blipFill>
          <a:blip r:embed="rId3"/>
          <a:srcRect b="16601"/>
          <a:stretch/>
        </p:blipFill>
        <p:spPr>
          <a:xfrm>
            <a:off x="4685690" y="4283242"/>
            <a:ext cx="8025424" cy="4375619"/>
          </a:xfrm>
          <a:prstGeom prst="rect">
            <a:avLst/>
          </a:prstGeom>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611</TotalTime>
  <Words>1426</Words>
  <Application>Microsoft Office PowerPoint</Application>
  <PresentationFormat>Custom</PresentationFormat>
  <Paragraphs>120</Paragraphs>
  <Slides>19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Wingdings</vt:lpstr>
      <vt:lpstr>Oswald Medium</vt:lpstr>
      <vt:lpstr>Arial</vt:lpstr>
      <vt:lpstr>Calibri</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Contrast Result</vt:lpstr>
      <vt:lpstr>Model Results</vt:lpstr>
      <vt:lpstr>Model Results-  Method*Thickness</vt:lpstr>
      <vt:lpstr>Model Results- “Method*Week”</vt:lpstr>
      <vt:lpstr>Model Results- “Thickness*Week”</vt:lpstr>
      <vt:lpstr>Model Result- Assumption Checking</vt:lpstr>
      <vt:lpstr>Conclusion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35</cp:revision>
  <dcterms:modified xsi:type="dcterms:W3CDTF">2024-12-10T07:35:37Z</dcterms:modified>
</cp:coreProperties>
</file>